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63" r:id="rId3"/>
    <p:sldId id="257" r:id="rId4"/>
    <p:sldId id="258" r:id="rId5"/>
    <p:sldId id="262" r:id="rId6"/>
    <p:sldId id="259" r:id="rId7"/>
    <p:sldId id="260" r:id="rId8"/>
    <p:sldId id="261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60" d="100"/>
          <a:sy n="60" d="100"/>
        </p:scale>
        <p:origin x="78" y="11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6EC67-1595-4582-A0D8-4CEA11C58725}" type="datetimeFigureOut">
              <a:rPr lang="hr-HR" smtClean="0"/>
              <a:t>4.5.2026.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73D1911C-FC27-4E14-9B04-8C46C38A2FE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82907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6EC67-1595-4582-A0D8-4CEA11C58725}" type="datetimeFigureOut">
              <a:rPr lang="hr-HR" smtClean="0"/>
              <a:t>4.5.2026.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3D1911C-FC27-4E14-9B04-8C46C38A2FE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98543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6EC67-1595-4582-A0D8-4CEA11C58725}" type="datetimeFigureOut">
              <a:rPr lang="hr-HR" smtClean="0"/>
              <a:t>4.5.2026.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3D1911C-FC27-4E14-9B04-8C46C38A2FE9}" type="slidenum">
              <a:rPr lang="hr-HR" smtClean="0"/>
              <a:t>‹#›</a:t>
            </a:fld>
            <a:endParaRPr lang="hr-H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446259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6EC67-1595-4582-A0D8-4CEA11C58725}" type="datetimeFigureOut">
              <a:rPr lang="hr-HR" smtClean="0"/>
              <a:t>4.5.2026.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3D1911C-FC27-4E14-9B04-8C46C38A2FE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137896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 cita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6EC67-1595-4582-A0D8-4CEA11C58725}" type="datetimeFigureOut">
              <a:rPr lang="hr-HR" smtClean="0"/>
              <a:t>4.5.2026.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3D1911C-FC27-4E14-9B04-8C46C38A2FE9}" type="slidenum">
              <a:rPr lang="hr-HR" smtClean="0"/>
              <a:t>‹#›</a:t>
            </a:fld>
            <a:endParaRPr lang="hr-H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518137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ili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6EC67-1595-4582-A0D8-4CEA11C58725}" type="datetimeFigureOut">
              <a:rPr lang="hr-HR" smtClean="0"/>
              <a:t>4.5.2026.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3D1911C-FC27-4E14-9B04-8C46C38A2FE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261120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6EC67-1595-4582-A0D8-4CEA11C58725}" type="datetimeFigureOut">
              <a:rPr lang="hr-HR" smtClean="0"/>
              <a:t>4.5.2026.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1911C-FC27-4E14-9B04-8C46C38A2FE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482478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6EC67-1595-4582-A0D8-4CEA11C58725}" type="datetimeFigureOut">
              <a:rPr lang="hr-HR" smtClean="0"/>
              <a:t>4.5.2026.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1911C-FC27-4E14-9B04-8C46C38A2FE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14771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6EC67-1595-4582-A0D8-4CEA11C58725}" type="datetimeFigureOut">
              <a:rPr lang="hr-HR" smtClean="0"/>
              <a:t>4.5.2026.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1911C-FC27-4E14-9B04-8C46C38A2FE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304816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6EC67-1595-4582-A0D8-4CEA11C58725}" type="datetimeFigureOut">
              <a:rPr lang="hr-HR" smtClean="0"/>
              <a:t>4.5.2026.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3D1911C-FC27-4E14-9B04-8C46C38A2FE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827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6EC67-1595-4582-A0D8-4CEA11C58725}" type="datetimeFigureOut">
              <a:rPr lang="hr-HR" smtClean="0"/>
              <a:t>4.5.2026.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3D1911C-FC27-4E14-9B04-8C46C38A2FE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72335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6EC67-1595-4582-A0D8-4CEA11C58725}" type="datetimeFigureOut">
              <a:rPr lang="hr-HR" smtClean="0"/>
              <a:t>4.5.2026.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3D1911C-FC27-4E14-9B04-8C46C38A2FE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93603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6EC67-1595-4582-A0D8-4CEA11C58725}" type="datetimeFigureOut">
              <a:rPr lang="hr-HR" smtClean="0"/>
              <a:t>4.5.2026.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1911C-FC27-4E14-9B04-8C46C38A2FE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03432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6EC67-1595-4582-A0D8-4CEA11C58725}" type="datetimeFigureOut">
              <a:rPr lang="hr-HR" smtClean="0"/>
              <a:t>4.5.2026.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1911C-FC27-4E14-9B04-8C46C38A2FE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767648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6EC67-1595-4582-A0D8-4CEA11C58725}" type="datetimeFigureOut">
              <a:rPr lang="hr-HR" smtClean="0"/>
              <a:t>4.5.2026.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1911C-FC27-4E14-9B04-8C46C38A2FE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30066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6EC67-1595-4582-A0D8-4CEA11C58725}" type="datetimeFigureOut">
              <a:rPr lang="hr-HR" smtClean="0"/>
              <a:t>4.5.2026.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3D1911C-FC27-4E14-9B04-8C46C38A2FE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31038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86EC67-1595-4582-A0D8-4CEA11C58725}" type="datetimeFigureOut">
              <a:rPr lang="hr-HR" smtClean="0"/>
              <a:t>4.5.2026.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3D1911C-FC27-4E14-9B04-8C46C38A2FE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08448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416D129-459A-42CA-AA7B-8F67E495262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/>
              <a:t>Hrvatske zemlje u antici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50713CF4-50EE-4F79-B3F9-361CB6C4586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559247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F018AF5-22FA-4F9E-B240-68C26E962A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9BBA111-B8A4-4E88-8CCD-79297C361C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  <p:pic>
        <p:nvPicPr>
          <p:cNvPr id="3074" name="Picture 2" descr="Ilirija - Wikipedia">
            <a:extLst>
              <a:ext uri="{FF2B5EF4-FFF2-40B4-BE49-F238E27FC236}">
                <a16:creationId xmlns:a16="http://schemas.microsoft.com/office/drawing/2014/main" id="{42530228-094C-4693-A2C2-EC41581D85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000" y="292768"/>
            <a:ext cx="6033364" cy="60333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Datoteka:Ilirija Ilirska Ilira plemena Mapa.png - Wikipedia">
            <a:extLst>
              <a:ext uri="{FF2B5EF4-FFF2-40B4-BE49-F238E27FC236}">
                <a16:creationId xmlns:a16="http://schemas.microsoft.com/office/drawing/2014/main" id="{D65E51ED-D68C-44B8-8952-61FA5A64AE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3972" y="346910"/>
            <a:ext cx="6167033" cy="61641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76262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19BA036-A5DD-4518-881F-A92537866C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800" b="1" dirty="0"/>
              <a:t>Ponavljanje</a:t>
            </a:r>
            <a:r>
              <a:rPr lang="hr-HR" sz="2800" dirty="0"/>
              <a:t> - grčka kolonizacija (4. – 2.st.pr.Kr.)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43A6B5C-8750-42EF-9D36-4D9B7FF3E5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21763" y="1393793"/>
            <a:ext cx="9765437" cy="5291091"/>
          </a:xfrm>
        </p:spPr>
        <p:txBody>
          <a:bodyPr>
            <a:normAutofit/>
          </a:bodyPr>
          <a:lstStyle/>
          <a:p>
            <a:r>
              <a:rPr lang="hr-HR" sz="2400" b="1" dirty="0"/>
              <a:t>Uzroci dolaska:</a:t>
            </a:r>
            <a:r>
              <a:rPr lang="hr-HR" sz="2400" dirty="0"/>
              <a:t> prenapučenost grčkih polisa, potraga za obradivom zemljom i kontrola trgovačkih puteva na Jadranu.</a:t>
            </a:r>
          </a:p>
          <a:p>
            <a:r>
              <a:rPr lang="hr-HR" sz="2400" dirty="0"/>
              <a:t>Kolonizacija otoka (</a:t>
            </a:r>
            <a:r>
              <a:rPr lang="hr-HR" sz="2400" dirty="0" err="1"/>
              <a:t>Issa</a:t>
            </a:r>
            <a:r>
              <a:rPr lang="hr-HR" sz="2400" dirty="0"/>
              <a:t>, </a:t>
            </a:r>
            <a:r>
              <a:rPr lang="hr-HR" sz="2400" dirty="0" err="1"/>
              <a:t>Pharos</a:t>
            </a:r>
            <a:r>
              <a:rPr lang="hr-HR" sz="2400" dirty="0"/>
              <a:t>)</a:t>
            </a:r>
          </a:p>
          <a:p>
            <a:r>
              <a:rPr lang="hr-HR" sz="2400" b="1" dirty="0"/>
              <a:t>Posljedice i baština:</a:t>
            </a:r>
            <a:endParaRPr lang="hr-HR" sz="2400" dirty="0"/>
          </a:p>
          <a:p>
            <a:pPr lvl="1"/>
            <a:r>
              <a:rPr lang="hr-HR" sz="2400" dirty="0"/>
              <a:t>Uvođenje novih kultura: </a:t>
            </a:r>
            <a:r>
              <a:rPr lang="hr-HR" sz="2400" b="1" dirty="0"/>
              <a:t>vinova loza i maslina</a:t>
            </a:r>
            <a:r>
              <a:rPr lang="hr-HR" sz="2400" dirty="0"/>
              <a:t>.</a:t>
            </a:r>
          </a:p>
          <a:p>
            <a:pPr lvl="1"/>
            <a:r>
              <a:rPr lang="hr-HR" sz="2400" b="1" dirty="0"/>
              <a:t>Novčarstvo:</a:t>
            </a:r>
            <a:r>
              <a:rPr lang="hr-HR" sz="2400" dirty="0"/>
              <a:t> kovanje prvog novca na našim prostorima (</a:t>
            </a:r>
            <a:r>
              <a:rPr lang="hr-HR" sz="2400" dirty="0" err="1"/>
              <a:t>Issa</a:t>
            </a:r>
            <a:r>
              <a:rPr lang="hr-HR" sz="2400" dirty="0"/>
              <a:t>, </a:t>
            </a:r>
            <a:r>
              <a:rPr lang="hr-HR" sz="2400" dirty="0" err="1"/>
              <a:t>Pharos</a:t>
            </a:r>
            <a:r>
              <a:rPr lang="hr-HR" sz="2400" dirty="0"/>
              <a:t>).</a:t>
            </a:r>
          </a:p>
          <a:p>
            <a:pPr lvl="1"/>
            <a:r>
              <a:rPr lang="hr-HR" sz="2400" b="1" dirty="0"/>
              <a:t>Pismenost:</a:t>
            </a:r>
            <a:r>
              <a:rPr lang="hr-HR" sz="2400" dirty="0"/>
              <a:t> prvi grčki natpisi (</a:t>
            </a:r>
            <a:r>
              <a:rPr lang="hr-HR" sz="2400" dirty="0" err="1"/>
              <a:t>Lumbardska</a:t>
            </a:r>
            <a:r>
              <a:rPr lang="hr-HR" sz="2400" dirty="0"/>
              <a:t> </a:t>
            </a:r>
            <a:r>
              <a:rPr lang="hr-HR" sz="2400" dirty="0" err="1"/>
              <a:t>psefizma</a:t>
            </a:r>
            <a:r>
              <a:rPr lang="hr-HR" sz="2400" dirty="0"/>
              <a:t> – dokument o podjeli zemlje).</a:t>
            </a:r>
          </a:p>
          <a:p>
            <a:pPr lvl="1"/>
            <a:r>
              <a:rPr lang="hr-HR" sz="2400" dirty="0"/>
              <a:t>Urbanizam: pravilna podjela poljoprivrednog zemljišta (</a:t>
            </a:r>
            <a:r>
              <a:rPr lang="hr-HR" sz="2400" b="1" dirty="0"/>
              <a:t>Starogradsko polje/Hora</a:t>
            </a:r>
            <a:r>
              <a:rPr lang="hr-HR" sz="2400" dirty="0"/>
              <a:t> – UNESCO).</a:t>
            </a:r>
          </a:p>
          <a:p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7455195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CDB267F-A00C-4E22-B51A-128BD26B3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7137" y="624110"/>
            <a:ext cx="9547475" cy="1280890"/>
          </a:xfrm>
        </p:spPr>
        <p:txBody>
          <a:bodyPr/>
          <a:lstStyle/>
          <a:p>
            <a:r>
              <a:rPr lang="hr-HR" dirty="0"/>
              <a:t>Rimsko osvajanje(3. st. pr. Kr. – 1. st.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6795E22-B251-4545-A3FB-992B73B00A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7137" y="1427747"/>
            <a:ext cx="9914021" cy="5101390"/>
          </a:xfrm>
        </p:spPr>
        <p:txBody>
          <a:bodyPr>
            <a:normAutofit/>
          </a:bodyPr>
          <a:lstStyle/>
          <a:p>
            <a:r>
              <a:rPr lang="hr-HR" sz="2400" b="1" dirty="0"/>
              <a:t>Izvori i povod:</a:t>
            </a:r>
            <a:r>
              <a:rPr lang="hr-HR" sz="2400" dirty="0"/>
              <a:t> Piratstvo Ilira (kraljica Teuta) koje je ugrožavalo rimsku trgovinu.</a:t>
            </a:r>
          </a:p>
          <a:p>
            <a:r>
              <a:rPr lang="hr-HR" sz="2400" b="1" dirty="0"/>
              <a:t>Faze osvajanja:</a:t>
            </a:r>
            <a:endParaRPr lang="hr-HR" sz="2400" dirty="0"/>
          </a:p>
          <a:p>
            <a:pPr lvl="1"/>
            <a:r>
              <a:rPr lang="hr-HR" sz="2400" b="1" dirty="0"/>
              <a:t>Ilirski ratovi:</a:t>
            </a:r>
            <a:r>
              <a:rPr lang="hr-HR" sz="2400" dirty="0"/>
              <a:t> sukob s </a:t>
            </a:r>
            <a:r>
              <a:rPr lang="hr-HR" sz="2400" dirty="0" err="1"/>
              <a:t>Ardijejcima</a:t>
            </a:r>
            <a:r>
              <a:rPr lang="hr-HR" sz="2400" dirty="0"/>
              <a:t> (Teuta, </a:t>
            </a:r>
            <a:r>
              <a:rPr lang="hr-HR" sz="2400" dirty="0" err="1"/>
              <a:t>Demetrije</a:t>
            </a:r>
            <a:r>
              <a:rPr lang="hr-HR" sz="2400" dirty="0"/>
              <a:t> </a:t>
            </a:r>
            <a:r>
              <a:rPr lang="hr-HR" sz="2400" dirty="0" err="1"/>
              <a:t>Farski</a:t>
            </a:r>
            <a:r>
              <a:rPr lang="hr-HR" sz="2400" dirty="0"/>
              <a:t>).</a:t>
            </a:r>
          </a:p>
          <a:p>
            <a:pPr lvl="1"/>
            <a:r>
              <a:rPr lang="hr-HR" sz="2400" b="1" dirty="0"/>
              <a:t>Rat s </a:t>
            </a:r>
            <a:r>
              <a:rPr lang="hr-HR" sz="2400" b="1" dirty="0" err="1"/>
              <a:t>Histrima</a:t>
            </a:r>
            <a:r>
              <a:rPr lang="hr-HR" sz="2400" b="1" dirty="0"/>
              <a:t>:</a:t>
            </a:r>
            <a:r>
              <a:rPr lang="hr-HR" sz="2400" dirty="0"/>
              <a:t> pad Nezakcija 177. g. pr. Kr. (smrt kralja </a:t>
            </a:r>
            <a:r>
              <a:rPr lang="hr-HR" sz="2400" dirty="0" err="1"/>
              <a:t>Epulona</a:t>
            </a:r>
            <a:r>
              <a:rPr lang="hr-HR" sz="2400" dirty="0"/>
              <a:t>).</a:t>
            </a:r>
          </a:p>
          <a:p>
            <a:pPr lvl="1"/>
            <a:r>
              <a:rPr lang="hr-HR" sz="2400" b="1" dirty="0" err="1"/>
              <a:t>Batonov</a:t>
            </a:r>
            <a:r>
              <a:rPr lang="hr-HR" sz="2400" b="1" dirty="0"/>
              <a:t> ustanak (6. – 9. g.):</a:t>
            </a:r>
            <a:r>
              <a:rPr lang="hr-HR" sz="2400" dirty="0"/>
              <a:t> posljednji veliki otpor Ilira protiv rimske vlasti (Panonci i Dalmati).</a:t>
            </a:r>
          </a:p>
          <a:p>
            <a:r>
              <a:rPr lang="hr-HR" sz="2400" b="1" dirty="0"/>
              <a:t>Politička podjela:</a:t>
            </a:r>
            <a:endParaRPr lang="hr-HR" sz="2400" dirty="0"/>
          </a:p>
          <a:p>
            <a:pPr lvl="1"/>
            <a:r>
              <a:rPr lang="hr-HR" sz="2400" dirty="0"/>
              <a:t>Provincija </a:t>
            </a:r>
            <a:r>
              <a:rPr lang="hr-HR" sz="2400" b="1" dirty="0"/>
              <a:t>Dalmacija</a:t>
            </a:r>
            <a:r>
              <a:rPr lang="hr-HR" sz="2400" dirty="0"/>
              <a:t> (središte Salona).</a:t>
            </a:r>
          </a:p>
          <a:p>
            <a:pPr lvl="1"/>
            <a:r>
              <a:rPr lang="hr-HR" sz="2400" dirty="0"/>
              <a:t>Provincija </a:t>
            </a:r>
            <a:r>
              <a:rPr lang="hr-HR" sz="2400" b="1" dirty="0"/>
              <a:t>Panonija</a:t>
            </a:r>
            <a:r>
              <a:rPr lang="hr-HR" sz="2400" dirty="0"/>
              <a:t> (središte </a:t>
            </a:r>
            <a:r>
              <a:rPr lang="hr-HR" sz="2400" dirty="0" err="1"/>
              <a:t>Sirmij</a:t>
            </a:r>
            <a:r>
              <a:rPr lang="hr-HR" sz="2400" dirty="0"/>
              <a:t>/Ptuj/</a:t>
            </a:r>
            <a:r>
              <a:rPr lang="hr-HR" sz="2400" dirty="0" err="1"/>
              <a:t>Siscija</a:t>
            </a:r>
            <a:r>
              <a:rPr lang="hr-HR" sz="2400" dirty="0"/>
              <a:t>).</a:t>
            </a:r>
          </a:p>
          <a:p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35843426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6CF5F3A-CCF6-4459-997E-CDEDAB1E59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B93D68F-34A9-4DBD-85C0-893AFE6052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  <p:pic>
        <p:nvPicPr>
          <p:cNvPr id="2050" name="Picture 2" descr="undefined">
            <a:extLst>
              <a:ext uri="{FF2B5EF4-FFF2-40B4-BE49-F238E27FC236}">
                <a16:creationId xmlns:a16="http://schemas.microsoft.com/office/drawing/2014/main" id="{701D371A-7A4C-4BEF-9826-D74CB03C5D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4488" y="395288"/>
            <a:ext cx="8963025" cy="6067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453304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0DAC4C9-FFD4-483F-91C6-A1544AC019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1937" y="624110"/>
            <a:ext cx="9242675" cy="1280890"/>
          </a:xfrm>
        </p:spPr>
        <p:txBody>
          <a:bodyPr/>
          <a:lstStyle/>
          <a:p>
            <a:r>
              <a:rPr lang="hr-HR" dirty="0"/>
              <a:t>Romanizacija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C4FCCE19-3659-4B93-BA9C-CF7658392E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61937" y="1459833"/>
            <a:ext cx="9561095" cy="5037220"/>
          </a:xfrm>
        </p:spPr>
        <p:txBody>
          <a:bodyPr>
            <a:normAutofit/>
          </a:bodyPr>
          <a:lstStyle/>
          <a:p>
            <a:r>
              <a:rPr lang="hr-HR" sz="2400" b="1" dirty="0"/>
              <a:t>Romanizacija</a:t>
            </a:r>
            <a:r>
              <a:rPr lang="hr-HR" sz="2400" dirty="0"/>
              <a:t> = proces širenja rimskog načina života, jezika (latinski), kulture i religije.</a:t>
            </a:r>
          </a:p>
          <a:p>
            <a:r>
              <a:rPr lang="hr-HR" sz="2400" b="1" dirty="0"/>
              <a:t>Infrastruktura:</a:t>
            </a:r>
            <a:r>
              <a:rPr lang="hr-HR" sz="2400" dirty="0"/>
              <a:t> Gradnja cesta (</a:t>
            </a:r>
            <a:r>
              <a:rPr lang="hr-HR" sz="2400" i="1" dirty="0" err="1"/>
              <a:t>viae</a:t>
            </a:r>
            <a:r>
              <a:rPr lang="hr-HR" sz="2400" dirty="0"/>
              <a:t>) koje povezuju unutrašnjost s obalom (graditelj </a:t>
            </a:r>
            <a:r>
              <a:rPr lang="hr-HR" sz="2400" dirty="0" err="1"/>
              <a:t>Publije</a:t>
            </a:r>
            <a:r>
              <a:rPr lang="hr-HR" sz="2400" dirty="0"/>
              <a:t> Kornelije </a:t>
            </a:r>
            <a:r>
              <a:rPr lang="hr-HR" sz="2400" dirty="0" err="1"/>
              <a:t>Dolabela</a:t>
            </a:r>
            <a:r>
              <a:rPr lang="hr-HR" sz="2400" dirty="0"/>
              <a:t>).</a:t>
            </a:r>
          </a:p>
          <a:p>
            <a:r>
              <a:rPr lang="hr-HR" sz="2400" b="1" dirty="0"/>
              <a:t>Urbanizacija:</a:t>
            </a:r>
            <a:r>
              <a:rPr lang="hr-HR" sz="2400" dirty="0"/>
              <a:t> Razvoj gradova s forumima, termama, teatrima i amfiteatrima.</a:t>
            </a:r>
          </a:p>
          <a:p>
            <a:pPr lvl="1"/>
            <a:r>
              <a:rPr lang="hr-HR" sz="2400" i="1" dirty="0"/>
              <a:t>Primjeri:</a:t>
            </a:r>
            <a:r>
              <a:rPr lang="hr-HR" sz="2400" dirty="0"/>
              <a:t> Pula (Pola), Zadar (</a:t>
            </a:r>
            <a:r>
              <a:rPr lang="hr-HR" sz="2400" dirty="0" err="1"/>
              <a:t>Iader</a:t>
            </a:r>
            <a:r>
              <a:rPr lang="hr-HR" sz="2400" dirty="0"/>
              <a:t>), Solin (Salona), Poreč (</a:t>
            </a:r>
            <a:r>
              <a:rPr lang="hr-HR" sz="2400" dirty="0" err="1"/>
              <a:t>Parentium</a:t>
            </a:r>
            <a:r>
              <a:rPr lang="hr-HR" sz="2400" dirty="0"/>
              <a:t>).</a:t>
            </a:r>
          </a:p>
          <a:p>
            <a:r>
              <a:rPr lang="hr-HR" sz="2400" b="1" dirty="0"/>
              <a:t>Gospodarstvo:</a:t>
            </a:r>
            <a:r>
              <a:rPr lang="hr-HR" sz="2400" dirty="0"/>
              <a:t> Razvoj rudarstva, trgovine i poljoprivrede (vile rustike).</a:t>
            </a:r>
          </a:p>
          <a:p>
            <a:r>
              <a:rPr lang="hr-HR" sz="2400" b="1" dirty="0"/>
              <a:t>Kulturna baština:</a:t>
            </a:r>
            <a:r>
              <a:rPr lang="hr-HR" sz="2400" dirty="0"/>
              <a:t> Arena u Puli, Dioklecijanova palača u Splitu.</a:t>
            </a:r>
          </a:p>
          <a:p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7253885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F279E2F-6CE8-40BD-BC67-FA4B4383C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Antičko nasljeđe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51D47D5-E8C5-4684-8382-98FF37A7FE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2924" y="1716505"/>
            <a:ext cx="8911687" cy="4194717"/>
          </a:xfrm>
        </p:spPr>
        <p:txBody>
          <a:bodyPr>
            <a:normAutofit/>
          </a:bodyPr>
          <a:lstStyle/>
          <a:p>
            <a:r>
              <a:rPr lang="hr-HR" sz="2400" dirty="0"/>
              <a:t>Prijelaz iz prapovijesti u </a:t>
            </a:r>
            <a:r>
              <a:rPr lang="hr-HR" sz="2400" b="1" dirty="0"/>
              <a:t>povijesno razdoblje</a:t>
            </a:r>
            <a:r>
              <a:rPr lang="hr-HR" sz="2400" dirty="0"/>
              <a:t> (pojava pisma).</a:t>
            </a:r>
          </a:p>
          <a:p>
            <a:r>
              <a:rPr lang="hr-HR" sz="2400" dirty="0"/>
              <a:t>Uključivanje hrvatskog prostora u </a:t>
            </a:r>
            <a:r>
              <a:rPr lang="hr-HR" sz="2400" b="1" dirty="0"/>
              <a:t>mediteranski civilizacijski krug</a:t>
            </a:r>
            <a:r>
              <a:rPr lang="hr-HR" sz="2400" dirty="0"/>
              <a:t>.</a:t>
            </a:r>
          </a:p>
          <a:p>
            <a:r>
              <a:rPr lang="hr-HR" sz="2400" dirty="0"/>
              <a:t>Temelj današnje urbane mreže gradova na obali.</a:t>
            </a:r>
          </a:p>
          <a:p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11112970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8789793-3DF6-4AF3-B393-E48923B865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Zadatak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BA3806F-CD9F-47D0-8463-C17F2A338F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400" dirty="0"/>
              <a:t>Istraži što je </a:t>
            </a:r>
            <a:r>
              <a:rPr lang="hr-HR" sz="2400" dirty="0" err="1"/>
              <a:t>Apoksiomen</a:t>
            </a:r>
            <a:r>
              <a:rPr lang="hr-HR" sz="2400" dirty="0"/>
              <a:t>?</a:t>
            </a:r>
          </a:p>
          <a:p>
            <a:r>
              <a:rPr lang="hr-HR" sz="2400" dirty="0"/>
              <a:t>Tko je bio sv. Jeronim i koja teorije o njegovom porijeklu postoje?</a:t>
            </a:r>
          </a:p>
          <a:p>
            <a:r>
              <a:rPr lang="hr-HR" sz="2400" dirty="0"/>
              <a:t>Zašto je većina antičkih spomenika na prostoru primorske Hrvatske i koji su najznačajniji nalazi na prostoru Međimurja?</a:t>
            </a:r>
          </a:p>
        </p:txBody>
      </p:sp>
    </p:spTree>
    <p:extLst>
      <p:ext uri="{BB962C8B-B14F-4D97-AF65-F5344CB8AC3E}">
        <p14:creationId xmlns:p14="http://schemas.microsoft.com/office/powerpoint/2010/main" val="2205626003"/>
      </p:ext>
    </p:extLst>
  </p:cSld>
  <p:clrMapOvr>
    <a:masterClrMapping/>
  </p:clrMapOvr>
</p:sld>
</file>

<file path=ppt/theme/theme1.xml><?xml version="1.0" encoding="utf-8"?>
<a:theme xmlns:a="http://schemas.openxmlformats.org/drawingml/2006/main" name="Pramen">
  <a:themeElements>
    <a:clrScheme name="Prame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Prame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rame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12</TotalTime>
  <Words>362</Words>
  <Application>Microsoft Office PowerPoint</Application>
  <PresentationFormat>Široki zaslon</PresentationFormat>
  <Paragraphs>33</Paragraphs>
  <Slides>8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Pramen</vt:lpstr>
      <vt:lpstr>Hrvatske zemlje u antici</vt:lpstr>
      <vt:lpstr>PowerPoint prezentacija</vt:lpstr>
      <vt:lpstr>Ponavljanje - grčka kolonizacija (4. – 2.st.pr.Kr.)</vt:lpstr>
      <vt:lpstr>Rimsko osvajanje(3. st. pr. Kr. – 1. st.</vt:lpstr>
      <vt:lpstr>PowerPoint prezentacija</vt:lpstr>
      <vt:lpstr>Romanizacija</vt:lpstr>
      <vt:lpstr>Antičko nasljeđe</vt:lpstr>
      <vt:lpstr>Zadatak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Hrvatske zemlje u antici</dc:title>
  <dc:creator>Mladen Tota</dc:creator>
  <cp:lastModifiedBy>Mladen Tota</cp:lastModifiedBy>
  <cp:revision>2</cp:revision>
  <dcterms:created xsi:type="dcterms:W3CDTF">2026-05-04T05:48:56Z</dcterms:created>
  <dcterms:modified xsi:type="dcterms:W3CDTF">2026-05-04T06:01:46Z</dcterms:modified>
</cp:coreProperties>
</file>