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10" r:id="rId3"/>
    <p:sldId id="312" r:id="rId4"/>
    <p:sldId id="259" r:id="rId5"/>
    <p:sldId id="260" r:id="rId6"/>
    <p:sldId id="258" r:id="rId7"/>
    <p:sldId id="317" r:id="rId8"/>
    <p:sldId id="319" r:id="rId9"/>
    <p:sldId id="320" r:id="rId10"/>
    <p:sldId id="315" r:id="rId11"/>
    <p:sldId id="322" r:id="rId12"/>
    <p:sldId id="321" r:id="rId13"/>
    <p:sldId id="268" r:id="rId14"/>
    <p:sldId id="323" r:id="rId15"/>
    <p:sldId id="316" r:id="rId16"/>
    <p:sldId id="318" r:id="rId17"/>
    <p:sldId id="282" r:id="rId18"/>
  </p:sldIdLst>
  <p:sldSz cx="9144000" cy="6858000" type="screen4x3"/>
  <p:notesSz cx="6669088" cy="9926638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fortaa" panose="020B0604020202020204" charset="0"/>
      <p:regular r:id="rId28"/>
      <p:bold r:id="rId29"/>
    </p:embeddedFont>
    <p:embeddedFont>
      <p:font typeface="Pacifico" panose="020B0604020202020204" charset="-18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SmCEH3Oz/qhK2x+KJ2/B6zZG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CEF61-9132-4B5A-BF44-2DCE1F8A6C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E8ACDB3-6CAD-4F82-86AB-34191D888C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DJECA S POSEBNIM POTREBAMA</a:t>
          </a:r>
        </a:p>
      </dgm:t>
    </dgm:pt>
    <dgm:pt modelId="{9EBD54E8-B610-4D8C-A47C-BAD2DB0E6B20}" type="parTrans" cxnId="{2CBC2C8B-F23B-47D3-9F71-087965E65808}">
      <dgm:prSet/>
      <dgm:spPr/>
      <dgm:t>
        <a:bodyPr/>
        <a:lstStyle/>
        <a:p>
          <a:endParaRPr lang="hr-HR"/>
        </a:p>
      </dgm:t>
    </dgm:pt>
    <dgm:pt modelId="{D3150043-E2C7-4C6B-88D9-FB6849D5B600}" type="sibTrans" cxnId="{2CBC2C8B-F23B-47D3-9F71-087965E65808}">
      <dgm:prSet/>
      <dgm:spPr/>
      <dgm:t>
        <a:bodyPr/>
        <a:lstStyle/>
        <a:p>
          <a:endParaRPr lang="hr-HR"/>
        </a:p>
      </dgm:t>
    </dgm:pt>
    <dgm:pt modelId="{51F988B2-A93B-43EB-BA20-46861AA5C3A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DAROVITA DJECA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-natprosječne sposobnosti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-natprosječna motivacija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-visoki stupanj kreativnosti</a:t>
          </a:r>
        </a:p>
      </dgm:t>
    </dgm:pt>
    <dgm:pt modelId="{03395F17-88AA-4AED-A74F-21E77E62842B}" type="parTrans" cxnId="{1C307CDF-9B51-400C-A6D4-6AF041DE45E8}">
      <dgm:prSet/>
      <dgm:spPr/>
      <dgm:t>
        <a:bodyPr/>
        <a:lstStyle/>
        <a:p>
          <a:endParaRPr lang="hr-HR"/>
        </a:p>
      </dgm:t>
    </dgm:pt>
    <dgm:pt modelId="{4082563C-A5DD-45CD-B8C4-80A09B7136C6}" type="sibTrans" cxnId="{1C307CDF-9B51-400C-A6D4-6AF041DE45E8}">
      <dgm:prSet/>
      <dgm:spPr/>
      <dgm:t>
        <a:bodyPr/>
        <a:lstStyle/>
        <a:p>
          <a:endParaRPr lang="hr-HR"/>
        </a:p>
      </dgm:t>
    </dgm:pt>
    <dgm:pt modelId="{065374D1-23E8-4BAB-80D0-10D7E4E0B822}">
      <dgm:prSet custT="1"/>
      <dgm:spPr/>
      <dgm:t>
        <a:bodyPr/>
        <a:lstStyle/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DJECA S TEŠKOĆAMA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12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1. DJECA S TEŠKOĆAMA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U RAZVOJU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-imaju različite biološke teškoće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koje ometaju njihovu sposobnost razvoja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i učenja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2. DJECA S TEŠKOĆAMA U UČENJU,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PROBLEMIMA U PONAŠANJU I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EMOCIONALNIM PROBLEMIMA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12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3. DJECA S TEŠKOĆAMA UVJETOVA-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NIM SOCIJALNIM, EKONOMSKIM,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KULTURALNIM I JEZIČNIM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ČIMBENICIMA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0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7DB385B7-36F9-41DB-AF40-0BABB9A772E9}" type="parTrans" cxnId="{F4996394-29AF-4A74-B834-FE27C900862D}">
      <dgm:prSet/>
      <dgm:spPr/>
      <dgm:t>
        <a:bodyPr/>
        <a:lstStyle/>
        <a:p>
          <a:endParaRPr lang="hr-HR"/>
        </a:p>
      </dgm:t>
    </dgm:pt>
    <dgm:pt modelId="{1892C41F-01D4-4DAA-B0C7-D5F015C53C5C}" type="sibTrans" cxnId="{F4996394-29AF-4A74-B834-FE27C900862D}">
      <dgm:prSet/>
      <dgm:spPr/>
      <dgm:t>
        <a:bodyPr/>
        <a:lstStyle/>
        <a:p>
          <a:endParaRPr lang="hr-HR"/>
        </a:p>
      </dgm:t>
    </dgm:pt>
    <dgm:pt modelId="{3A6CE5D9-DB41-450D-9CC8-5C0D8B24A7ED}" type="pres">
      <dgm:prSet presAssocID="{295CEF61-9132-4B5A-BF44-2DCE1F8A6C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AF6E87-2410-4915-BE5C-2882A478AD1D}" type="pres">
      <dgm:prSet presAssocID="{3E8ACDB3-6CAD-4F82-86AB-34191D888CC8}" presName="hierRoot1" presStyleCnt="0">
        <dgm:presLayoutVars>
          <dgm:hierBranch/>
        </dgm:presLayoutVars>
      </dgm:prSet>
      <dgm:spPr/>
    </dgm:pt>
    <dgm:pt modelId="{6B4028AF-4BE8-4291-85D0-1B66B33EFEE9}" type="pres">
      <dgm:prSet presAssocID="{3E8ACDB3-6CAD-4F82-86AB-34191D888CC8}" presName="rootComposite1" presStyleCnt="0"/>
      <dgm:spPr/>
    </dgm:pt>
    <dgm:pt modelId="{9B382594-5D9A-4152-8202-FB7A39F517F3}" type="pres">
      <dgm:prSet presAssocID="{3E8ACDB3-6CAD-4F82-86AB-34191D888CC8}" presName="rootText1" presStyleLbl="node0" presStyleIdx="0" presStyleCnt="1">
        <dgm:presLayoutVars>
          <dgm:chPref val="3"/>
        </dgm:presLayoutVars>
      </dgm:prSet>
      <dgm:spPr/>
    </dgm:pt>
    <dgm:pt modelId="{CFB511A4-BC7D-4B8C-8F7C-91BB69FC2039}" type="pres">
      <dgm:prSet presAssocID="{3E8ACDB3-6CAD-4F82-86AB-34191D888CC8}" presName="rootConnector1" presStyleLbl="node1" presStyleIdx="0" presStyleCnt="0"/>
      <dgm:spPr/>
    </dgm:pt>
    <dgm:pt modelId="{6CA9D33C-63A2-48C2-8CF6-039BA7612657}" type="pres">
      <dgm:prSet presAssocID="{3E8ACDB3-6CAD-4F82-86AB-34191D888CC8}" presName="hierChild2" presStyleCnt="0"/>
      <dgm:spPr/>
    </dgm:pt>
    <dgm:pt modelId="{B35F128C-0227-40B7-8BB9-89EB48BD5192}" type="pres">
      <dgm:prSet presAssocID="{03395F17-88AA-4AED-A74F-21E77E62842B}" presName="Name35" presStyleLbl="parChTrans1D2" presStyleIdx="0" presStyleCnt="2"/>
      <dgm:spPr/>
    </dgm:pt>
    <dgm:pt modelId="{EF36141C-5D08-4CAE-B5DD-7D78CB12A9D8}" type="pres">
      <dgm:prSet presAssocID="{51F988B2-A93B-43EB-BA20-46861AA5C3AF}" presName="hierRoot2" presStyleCnt="0">
        <dgm:presLayoutVars>
          <dgm:hierBranch/>
        </dgm:presLayoutVars>
      </dgm:prSet>
      <dgm:spPr/>
    </dgm:pt>
    <dgm:pt modelId="{2E000059-7B34-428E-8B69-5C3E665610D7}" type="pres">
      <dgm:prSet presAssocID="{51F988B2-A93B-43EB-BA20-46861AA5C3AF}" presName="rootComposite" presStyleCnt="0"/>
      <dgm:spPr/>
    </dgm:pt>
    <dgm:pt modelId="{AD98659B-D77D-49AE-90DC-9E803206D2BC}" type="pres">
      <dgm:prSet presAssocID="{51F988B2-A93B-43EB-BA20-46861AA5C3AF}" presName="rootText" presStyleLbl="node2" presStyleIdx="0" presStyleCnt="2">
        <dgm:presLayoutVars>
          <dgm:chPref val="3"/>
        </dgm:presLayoutVars>
      </dgm:prSet>
      <dgm:spPr/>
    </dgm:pt>
    <dgm:pt modelId="{B33C0514-00E2-4674-BD69-6445E1A2C6FC}" type="pres">
      <dgm:prSet presAssocID="{51F988B2-A93B-43EB-BA20-46861AA5C3AF}" presName="rootConnector" presStyleLbl="node2" presStyleIdx="0" presStyleCnt="2"/>
      <dgm:spPr/>
    </dgm:pt>
    <dgm:pt modelId="{7A95AE58-C678-44A2-B4C4-F355FB104E7A}" type="pres">
      <dgm:prSet presAssocID="{51F988B2-A93B-43EB-BA20-46861AA5C3AF}" presName="hierChild4" presStyleCnt="0"/>
      <dgm:spPr/>
    </dgm:pt>
    <dgm:pt modelId="{DB22C861-DB79-4668-9A1D-DC6798B5435A}" type="pres">
      <dgm:prSet presAssocID="{51F988B2-A93B-43EB-BA20-46861AA5C3AF}" presName="hierChild5" presStyleCnt="0"/>
      <dgm:spPr/>
    </dgm:pt>
    <dgm:pt modelId="{008AA539-47F5-4095-A614-2EC768AAC1CB}" type="pres">
      <dgm:prSet presAssocID="{7DB385B7-36F9-41DB-AF40-0BABB9A772E9}" presName="Name35" presStyleLbl="parChTrans1D2" presStyleIdx="1" presStyleCnt="2"/>
      <dgm:spPr/>
    </dgm:pt>
    <dgm:pt modelId="{CEAF252F-1950-4DA4-889A-6C9ECB314123}" type="pres">
      <dgm:prSet presAssocID="{065374D1-23E8-4BAB-80D0-10D7E4E0B822}" presName="hierRoot2" presStyleCnt="0">
        <dgm:presLayoutVars>
          <dgm:hierBranch/>
        </dgm:presLayoutVars>
      </dgm:prSet>
      <dgm:spPr/>
    </dgm:pt>
    <dgm:pt modelId="{500E45CB-A1F9-4C87-A7B2-38D2676CB454}" type="pres">
      <dgm:prSet presAssocID="{065374D1-23E8-4BAB-80D0-10D7E4E0B822}" presName="rootComposite" presStyleCnt="0"/>
      <dgm:spPr/>
    </dgm:pt>
    <dgm:pt modelId="{9C32A4D5-B69D-4D3E-BF52-6B317F659E16}" type="pres">
      <dgm:prSet presAssocID="{065374D1-23E8-4BAB-80D0-10D7E4E0B822}" presName="rootText" presStyleLbl="node2" presStyleIdx="1" presStyleCnt="2">
        <dgm:presLayoutVars>
          <dgm:chPref val="3"/>
        </dgm:presLayoutVars>
      </dgm:prSet>
      <dgm:spPr/>
    </dgm:pt>
    <dgm:pt modelId="{0F864918-1505-4544-9760-26EC9BE17B7A}" type="pres">
      <dgm:prSet presAssocID="{065374D1-23E8-4BAB-80D0-10D7E4E0B822}" presName="rootConnector" presStyleLbl="node2" presStyleIdx="1" presStyleCnt="2"/>
      <dgm:spPr/>
    </dgm:pt>
    <dgm:pt modelId="{27EFEF31-973A-43EC-AE4E-99FBB1DB2DB8}" type="pres">
      <dgm:prSet presAssocID="{065374D1-23E8-4BAB-80D0-10D7E4E0B822}" presName="hierChild4" presStyleCnt="0"/>
      <dgm:spPr/>
    </dgm:pt>
    <dgm:pt modelId="{9C93F14B-BE4D-4509-8D63-230EFC29A6F7}" type="pres">
      <dgm:prSet presAssocID="{065374D1-23E8-4BAB-80D0-10D7E4E0B822}" presName="hierChild5" presStyleCnt="0"/>
      <dgm:spPr/>
    </dgm:pt>
    <dgm:pt modelId="{671CC20C-58F0-4CF2-8F60-0AF90556CB5C}" type="pres">
      <dgm:prSet presAssocID="{3E8ACDB3-6CAD-4F82-86AB-34191D888CC8}" presName="hierChild3" presStyleCnt="0"/>
      <dgm:spPr/>
    </dgm:pt>
  </dgm:ptLst>
  <dgm:cxnLst>
    <dgm:cxn modelId="{FF744711-A333-48DF-AE0B-E3E5BF8FD918}" type="presOf" srcId="{03395F17-88AA-4AED-A74F-21E77E62842B}" destId="{B35F128C-0227-40B7-8BB9-89EB48BD5192}" srcOrd="0" destOrd="0" presId="urn:microsoft.com/office/officeart/2005/8/layout/orgChart1"/>
    <dgm:cxn modelId="{93532C17-7C29-40EF-B7A3-27A0BD513739}" type="presOf" srcId="{065374D1-23E8-4BAB-80D0-10D7E4E0B822}" destId="{9C32A4D5-B69D-4D3E-BF52-6B317F659E16}" srcOrd="0" destOrd="0" presId="urn:microsoft.com/office/officeart/2005/8/layout/orgChart1"/>
    <dgm:cxn modelId="{BF42621D-71BC-4D30-BBE1-FE120894C06D}" type="presOf" srcId="{51F988B2-A93B-43EB-BA20-46861AA5C3AF}" destId="{B33C0514-00E2-4674-BD69-6445E1A2C6FC}" srcOrd="1" destOrd="0" presId="urn:microsoft.com/office/officeart/2005/8/layout/orgChart1"/>
    <dgm:cxn modelId="{74532121-0B04-4D98-9B78-4C9E85F561B2}" type="presOf" srcId="{3E8ACDB3-6CAD-4F82-86AB-34191D888CC8}" destId="{CFB511A4-BC7D-4B8C-8F7C-91BB69FC2039}" srcOrd="1" destOrd="0" presId="urn:microsoft.com/office/officeart/2005/8/layout/orgChart1"/>
    <dgm:cxn modelId="{B9CA7D35-61C5-447E-9168-5D4E0FE40C8E}" type="presOf" srcId="{295CEF61-9132-4B5A-BF44-2DCE1F8A6C4B}" destId="{3A6CE5D9-DB41-450D-9CC8-5C0D8B24A7ED}" srcOrd="0" destOrd="0" presId="urn:microsoft.com/office/officeart/2005/8/layout/orgChart1"/>
    <dgm:cxn modelId="{3FEE143E-0611-4AFB-9717-F7D27DF73F38}" type="presOf" srcId="{065374D1-23E8-4BAB-80D0-10D7E4E0B822}" destId="{0F864918-1505-4544-9760-26EC9BE17B7A}" srcOrd="1" destOrd="0" presId="urn:microsoft.com/office/officeart/2005/8/layout/orgChart1"/>
    <dgm:cxn modelId="{5DB56346-6D1C-4A68-A16A-5CD2B09A16FA}" type="presOf" srcId="{3E8ACDB3-6CAD-4F82-86AB-34191D888CC8}" destId="{9B382594-5D9A-4152-8202-FB7A39F517F3}" srcOrd="0" destOrd="0" presId="urn:microsoft.com/office/officeart/2005/8/layout/orgChart1"/>
    <dgm:cxn modelId="{3408C875-9213-4DEE-B59A-0C55CB8F3B01}" type="presOf" srcId="{7DB385B7-36F9-41DB-AF40-0BABB9A772E9}" destId="{008AA539-47F5-4095-A614-2EC768AAC1CB}" srcOrd="0" destOrd="0" presId="urn:microsoft.com/office/officeart/2005/8/layout/orgChart1"/>
    <dgm:cxn modelId="{2CBC2C8B-F23B-47D3-9F71-087965E65808}" srcId="{295CEF61-9132-4B5A-BF44-2DCE1F8A6C4B}" destId="{3E8ACDB3-6CAD-4F82-86AB-34191D888CC8}" srcOrd="0" destOrd="0" parTransId="{9EBD54E8-B610-4D8C-A47C-BAD2DB0E6B20}" sibTransId="{D3150043-E2C7-4C6B-88D9-FB6849D5B600}"/>
    <dgm:cxn modelId="{F4996394-29AF-4A74-B834-FE27C900862D}" srcId="{3E8ACDB3-6CAD-4F82-86AB-34191D888CC8}" destId="{065374D1-23E8-4BAB-80D0-10D7E4E0B822}" srcOrd="1" destOrd="0" parTransId="{7DB385B7-36F9-41DB-AF40-0BABB9A772E9}" sibTransId="{1892C41F-01D4-4DAA-B0C7-D5F015C53C5C}"/>
    <dgm:cxn modelId="{C5AA97AA-3D63-4F68-9FC3-DB138E4A67C1}" type="presOf" srcId="{51F988B2-A93B-43EB-BA20-46861AA5C3AF}" destId="{AD98659B-D77D-49AE-90DC-9E803206D2BC}" srcOrd="0" destOrd="0" presId="urn:microsoft.com/office/officeart/2005/8/layout/orgChart1"/>
    <dgm:cxn modelId="{1C307CDF-9B51-400C-A6D4-6AF041DE45E8}" srcId="{3E8ACDB3-6CAD-4F82-86AB-34191D888CC8}" destId="{51F988B2-A93B-43EB-BA20-46861AA5C3AF}" srcOrd="0" destOrd="0" parTransId="{03395F17-88AA-4AED-A74F-21E77E62842B}" sibTransId="{4082563C-A5DD-45CD-B8C4-80A09B7136C6}"/>
    <dgm:cxn modelId="{9A7DA220-2B10-4222-A76B-5E9D4D0B2E06}" type="presParOf" srcId="{3A6CE5D9-DB41-450D-9CC8-5C0D8B24A7ED}" destId="{FAAF6E87-2410-4915-BE5C-2882A478AD1D}" srcOrd="0" destOrd="0" presId="urn:microsoft.com/office/officeart/2005/8/layout/orgChart1"/>
    <dgm:cxn modelId="{2425EE96-9193-472A-8FDF-17777E6B8DBB}" type="presParOf" srcId="{FAAF6E87-2410-4915-BE5C-2882A478AD1D}" destId="{6B4028AF-4BE8-4291-85D0-1B66B33EFEE9}" srcOrd="0" destOrd="0" presId="urn:microsoft.com/office/officeart/2005/8/layout/orgChart1"/>
    <dgm:cxn modelId="{F8E83885-A48D-4B7E-AD47-D50673B1128A}" type="presParOf" srcId="{6B4028AF-4BE8-4291-85D0-1B66B33EFEE9}" destId="{9B382594-5D9A-4152-8202-FB7A39F517F3}" srcOrd="0" destOrd="0" presId="urn:microsoft.com/office/officeart/2005/8/layout/orgChart1"/>
    <dgm:cxn modelId="{56E17AA8-4939-4385-8910-9263BE32C88E}" type="presParOf" srcId="{6B4028AF-4BE8-4291-85D0-1B66B33EFEE9}" destId="{CFB511A4-BC7D-4B8C-8F7C-91BB69FC2039}" srcOrd="1" destOrd="0" presId="urn:microsoft.com/office/officeart/2005/8/layout/orgChart1"/>
    <dgm:cxn modelId="{7E6C9880-4C9D-4D36-8464-23930E2FE034}" type="presParOf" srcId="{FAAF6E87-2410-4915-BE5C-2882A478AD1D}" destId="{6CA9D33C-63A2-48C2-8CF6-039BA7612657}" srcOrd="1" destOrd="0" presId="urn:microsoft.com/office/officeart/2005/8/layout/orgChart1"/>
    <dgm:cxn modelId="{CC30E8E8-225C-4534-98A7-8062FCA6229D}" type="presParOf" srcId="{6CA9D33C-63A2-48C2-8CF6-039BA7612657}" destId="{B35F128C-0227-40B7-8BB9-89EB48BD5192}" srcOrd="0" destOrd="0" presId="urn:microsoft.com/office/officeart/2005/8/layout/orgChart1"/>
    <dgm:cxn modelId="{FA79CB58-D695-4025-BF7B-3E80627BFBBA}" type="presParOf" srcId="{6CA9D33C-63A2-48C2-8CF6-039BA7612657}" destId="{EF36141C-5D08-4CAE-B5DD-7D78CB12A9D8}" srcOrd="1" destOrd="0" presId="urn:microsoft.com/office/officeart/2005/8/layout/orgChart1"/>
    <dgm:cxn modelId="{2AE36437-A7DF-45B8-B99F-A789FD1BFBB6}" type="presParOf" srcId="{EF36141C-5D08-4CAE-B5DD-7D78CB12A9D8}" destId="{2E000059-7B34-428E-8B69-5C3E665610D7}" srcOrd="0" destOrd="0" presId="urn:microsoft.com/office/officeart/2005/8/layout/orgChart1"/>
    <dgm:cxn modelId="{45FA69A1-B2A9-4A9D-ABB0-C5773EABFE0E}" type="presParOf" srcId="{2E000059-7B34-428E-8B69-5C3E665610D7}" destId="{AD98659B-D77D-49AE-90DC-9E803206D2BC}" srcOrd="0" destOrd="0" presId="urn:microsoft.com/office/officeart/2005/8/layout/orgChart1"/>
    <dgm:cxn modelId="{4BB0DC9A-69AE-4F94-910F-E1D48A162206}" type="presParOf" srcId="{2E000059-7B34-428E-8B69-5C3E665610D7}" destId="{B33C0514-00E2-4674-BD69-6445E1A2C6FC}" srcOrd="1" destOrd="0" presId="urn:microsoft.com/office/officeart/2005/8/layout/orgChart1"/>
    <dgm:cxn modelId="{72834EF3-5E4F-4C44-8551-2536717BA879}" type="presParOf" srcId="{EF36141C-5D08-4CAE-B5DD-7D78CB12A9D8}" destId="{7A95AE58-C678-44A2-B4C4-F355FB104E7A}" srcOrd="1" destOrd="0" presId="urn:microsoft.com/office/officeart/2005/8/layout/orgChart1"/>
    <dgm:cxn modelId="{B8F0A55D-FEBD-47EB-AD55-780258273F53}" type="presParOf" srcId="{EF36141C-5D08-4CAE-B5DD-7D78CB12A9D8}" destId="{DB22C861-DB79-4668-9A1D-DC6798B5435A}" srcOrd="2" destOrd="0" presId="urn:microsoft.com/office/officeart/2005/8/layout/orgChart1"/>
    <dgm:cxn modelId="{C308B18B-CE92-4A65-94CC-D6E4608447F1}" type="presParOf" srcId="{6CA9D33C-63A2-48C2-8CF6-039BA7612657}" destId="{008AA539-47F5-4095-A614-2EC768AAC1CB}" srcOrd="2" destOrd="0" presId="urn:microsoft.com/office/officeart/2005/8/layout/orgChart1"/>
    <dgm:cxn modelId="{5A9331E3-2D9C-4C62-8665-4D2A19EDC7C4}" type="presParOf" srcId="{6CA9D33C-63A2-48C2-8CF6-039BA7612657}" destId="{CEAF252F-1950-4DA4-889A-6C9ECB314123}" srcOrd="3" destOrd="0" presId="urn:microsoft.com/office/officeart/2005/8/layout/orgChart1"/>
    <dgm:cxn modelId="{B45836E3-B67F-4901-84F4-EBD6A47BC47B}" type="presParOf" srcId="{CEAF252F-1950-4DA4-889A-6C9ECB314123}" destId="{500E45CB-A1F9-4C87-A7B2-38D2676CB454}" srcOrd="0" destOrd="0" presId="urn:microsoft.com/office/officeart/2005/8/layout/orgChart1"/>
    <dgm:cxn modelId="{46CD070B-8BE1-4B6E-9EE4-4F5728770EC0}" type="presParOf" srcId="{500E45CB-A1F9-4C87-A7B2-38D2676CB454}" destId="{9C32A4D5-B69D-4D3E-BF52-6B317F659E16}" srcOrd="0" destOrd="0" presId="urn:microsoft.com/office/officeart/2005/8/layout/orgChart1"/>
    <dgm:cxn modelId="{F461E7DF-7DC6-4DF6-B2CF-44B2EAC0597D}" type="presParOf" srcId="{500E45CB-A1F9-4C87-A7B2-38D2676CB454}" destId="{0F864918-1505-4544-9760-26EC9BE17B7A}" srcOrd="1" destOrd="0" presId="urn:microsoft.com/office/officeart/2005/8/layout/orgChart1"/>
    <dgm:cxn modelId="{89AFD98B-9ABB-4820-B3D6-331C81C76474}" type="presParOf" srcId="{CEAF252F-1950-4DA4-889A-6C9ECB314123}" destId="{27EFEF31-973A-43EC-AE4E-99FBB1DB2DB8}" srcOrd="1" destOrd="0" presId="urn:microsoft.com/office/officeart/2005/8/layout/orgChart1"/>
    <dgm:cxn modelId="{290C5CDD-502D-4061-A43D-792521367332}" type="presParOf" srcId="{CEAF252F-1950-4DA4-889A-6C9ECB314123}" destId="{9C93F14B-BE4D-4509-8D63-230EFC29A6F7}" srcOrd="2" destOrd="0" presId="urn:microsoft.com/office/officeart/2005/8/layout/orgChart1"/>
    <dgm:cxn modelId="{32CDAF4C-A6BC-4AD9-8FE0-368A36D57037}" type="presParOf" srcId="{FAAF6E87-2410-4915-BE5C-2882A478AD1D}" destId="{671CC20C-58F0-4CF2-8F60-0AF90556CB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AA539-47F5-4095-A614-2EC768AAC1CB}">
      <dsp:nvSpPr>
        <dsp:cNvPr id="0" name=""/>
        <dsp:cNvSpPr/>
      </dsp:nvSpPr>
      <dsp:spPr>
        <a:xfrm>
          <a:off x="5904706" y="3672258"/>
          <a:ext cx="3231334" cy="112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810"/>
              </a:lnTo>
              <a:lnTo>
                <a:pt x="3231334" y="560810"/>
              </a:lnTo>
              <a:lnTo>
                <a:pt x="3231334" y="112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F128C-0227-40B7-8BB9-89EB48BD5192}">
      <dsp:nvSpPr>
        <dsp:cNvPr id="0" name=""/>
        <dsp:cNvSpPr/>
      </dsp:nvSpPr>
      <dsp:spPr>
        <a:xfrm>
          <a:off x="2673371" y="3672258"/>
          <a:ext cx="3231334" cy="1121620"/>
        </a:xfrm>
        <a:custGeom>
          <a:avLst/>
          <a:gdLst/>
          <a:ahLst/>
          <a:cxnLst/>
          <a:rect l="0" t="0" r="0" b="0"/>
          <a:pathLst>
            <a:path>
              <a:moveTo>
                <a:pt x="3231334" y="0"/>
              </a:moveTo>
              <a:lnTo>
                <a:pt x="3231334" y="560810"/>
              </a:lnTo>
              <a:lnTo>
                <a:pt x="0" y="560810"/>
              </a:lnTo>
              <a:lnTo>
                <a:pt x="0" y="112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82594-5D9A-4152-8202-FB7A39F517F3}">
      <dsp:nvSpPr>
        <dsp:cNvPr id="0" name=""/>
        <dsp:cNvSpPr/>
      </dsp:nvSpPr>
      <dsp:spPr>
        <a:xfrm>
          <a:off x="3234181" y="1001734"/>
          <a:ext cx="5341049" cy="2670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DJECA S POSEBNIM POTREBAMA</a:t>
          </a:r>
        </a:p>
      </dsp:txBody>
      <dsp:txXfrm>
        <a:off x="3234181" y="1001734"/>
        <a:ext cx="5341049" cy="2670524"/>
      </dsp:txXfrm>
    </dsp:sp>
    <dsp:sp modelId="{AD98659B-D77D-49AE-90DC-9E803206D2BC}">
      <dsp:nvSpPr>
        <dsp:cNvPr id="0" name=""/>
        <dsp:cNvSpPr/>
      </dsp:nvSpPr>
      <dsp:spPr>
        <a:xfrm>
          <a:off x="2847" y="4793879"/>
          <a:ext cx="5341049" cy="2670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DAROVITA DJECA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-natprosječne sposobnosti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-natprosječna motivacija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-visoki stupanj kreativnosti</a:t>
          </a:r>
        </a:p>
      </dsp:txBody>
      <dsp:txXfrm>
        <a:off x="2847" y="4793879"/>
        <a:ext cx="5341049" cy="2670524"/>
      </dsp:txXfrm>
    </dsp:sp>
    <dsp:sp modelId="{9C32A4D5-B69D-4D3E-BF52-6B317F659E16}">
      <dsp:nvSpPr>
        <dsp:cNvPr id="0" name=""/>
        <dsp:cNvSpPr/>
      </dsp:nvSpPr>
      <dsp:spPr>
        <a:xfrm>
          <a:off x="6465516" y="4793879"/>
          <a:ext cx="5341049" cy="2670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DJECA S TEŠKOĆAMA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12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1. DJECA S TEŠKOĆAMA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U RAZVOJU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-imaju različite biološke teškoće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koje ometaju njihovu sposobnost razvoja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i učenja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2. DJECA S TEŠKOĆAMA U UČENJU,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PROBLEMIMA U PONAŠANJU I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EMOCIONALNIM PROBLEMIMA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3. DJECA S TEŠKOĆAMA UVJETOVA-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NIM SOCIJALNIM, EKONOMSKIM,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KULTURALNIM I JEZIČNIM 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ČIMBENICIMA</a:t>
          </a: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457200" marR="0" lvl="0" indent="-4572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r-HR" altLang="sr-Latn-RS" sz="900" b="0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6465516" y="4793879"/>
        <a:ext cx="5341049" cy="267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463B25C-D95D-433B-A82F-7DD11C0E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E675C10-B7CF-4C24-A4F9-3F9E70B3C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AB5D2C5-A9D0-42AB-98EE-8E2B93B1B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F5C4AE-8548-47C1-99F4-490E4D2C01EE}" type="slidenum">
              <a:rPr lang="hr-HR" altLang="sr-Latn-RS"/>
              <a:pPr eaLnBrk="1" hangingPunct="1"/>
              <a:t>5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433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ljucitev.wordpress.com/geography-in-a-different-way/" TargetMode="External"/><Relationship Id="rId2" Type="http://schemas.openxmlformats.org/officeDocument/2006/relationships/hyperlink" Target="https://www.sfzg.unizg.hr/_download/repository/Osobe_sa_ostecenjima_vida_-_nasi_pacijenti_Vodic_za_zdravstvene_djelatnike_6MB_2018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12945"/>
          <a:stretch/>
        </p:blipFill>
        <p:spPr>
          <a:xfrm>
            <a:off x="7811" y="0"/>
            <a:ext cx="91283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24273" y="452750"/>
            <a:ext cx="55344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hr-HR" sz="3600" b="1" dirty="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Rad sa slijepim učenikom u nastavi geografije</a:t>
            </a:r>
            <a:br>
              <a:rPr lang="en-US" sz="3000" b="1" dirty="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</a:br>
            <a:endParaRPr sz="3000" dirty="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874400" y="4920550"/>
            <a:ext cx="38136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Mladen Tota</a:t>
            </a:r>
            <a:endParaRPr sz="2100" b="1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r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 Srednja škola Čakovec</a:t>
            </a:r>
            <a:endParaRPr sz="2100" b="1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E9CA1D6-DCDA-4CA7-9C6C-BA3EB8F9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l"/>
            <a:r>
              <a:rPr lang="hr-HR" altLang="sr-Latn-RS" sz="3200" b="1" dirty="0"/>
              <a:t>PRAKTIČNI SAVIJETI – TEORIJA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7B01C64-06AA-408B-82FA-8266BE0A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-omogućiti da sjedi na njemu najprimjerenijem mjestu - radna površina sukladno njegovim potrebama </a:t>
            </a:r>
          </a:p>
          <a:p>
            <a:r>
              <a:rPr lang="hr-HR" dirty="0"/>
              <a:t>-obavijestiti ga o svim promjenama u organizaciji prostora ( npr. promjena rasporeda klupa, nešto novo u učionici...) -dati dovoljno vremena za korištenje nastavnog materijala </a:t>
            </a:r>
          </a:p>
          <a:p>
            <a:r>
              <a:rPr lang="hr-HR" dirty="0"/>
              <a:t>-omogućiti upotrebu diktafona na satu </a:t>
            </a:r>
          </a:p>
          <a:p>
            <a:r>
              <a:rPr lang="hr-HR" dirty="0"/>
              <a:t>-uključiti ga u sve aktivnosti razreda jer učenik to može </a:t>
            </a:r>
          </a:p>
          <a:p>
            <a:r>
              <a:rPr lang="hr-HR" dirty="0"/>
              <a:t>-podrška stručnjaka i </a:t>
            </a:r>
            <a:r>
              <a:rPr lang="hr-HR" dirty="0" err="1"/>
              <a:t>rehabilitatora</a:t>
            </a:r>
            <a:endParaRPr lang="hr-HR" dirty="0"/>
          </a:p>
          <a:p>
            <a:pPr>
              <a:lnSpc>
                <a:spcPct val="90000"/>
              </a:lnSpc>
              <a:buFontTx/>
              <a:buChar char="-"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7957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06D9EE-777B-47C7-A6AA-6C5E6529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7FB9F4F-5941-4891-8E8F-2C7DF52A8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Navedeni učenici zbog nedostatka ili nepravilne vizualne sposobnosti stječu znanje, vještine i navike u prvom redu preko opipa i sluha, tj. radi se o taktilno-slušnoj percepciji.</a:t>
            </a:r>
          </a:p>
          <a:p>
            <a:r>
              <a:rPr lang="hr-HR" dirty="0"/>
              <a:t> </a:t>
            </a:r>
          </a:p>
          <a:p>
            <a:r>
              <a:rPr lang="hr-HR" b="1" dirty="0"/>
              <a:t>U radu sa slijepim ili slabovidnim učenicima treba stalno usmeno komunicirati, razgovarati, objašnjavati i provjeravati pitanjima razumije li usvojeno znanje.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60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E9CA1D6-DCDA-4CA7-9C6C-BA3EB8F9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l"/>
            <a:r>
              <a:rPr lang="hr-HR" altLang="sr-Latn-RS" sz="3200" b="1" dirty="0"/>
              <a:t>PRAKTIČNI SAVIJETI – ČINJENICE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7B01C64-06AA-408B-82FA-8266BE0A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Poteškoće s percepcijom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Iskrivljena iskustva i prostorni odnosi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Slaba orijentacija u prostoru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Problemi s razumijevanjem udaljenosti i smjerova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Problemi s generaliziranjem i sistematizacijom gradiva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Sljepoća ponekad uzrokuje psihičke probleme (nezadovoljstvo, napetost, nerazumijevanje)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r-HR" alt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0647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E9CA1D6-DCDA-4CA7-9C6C-BA3EB8F9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l"/>
            <a:r>
              <a:rPr lang="hr-HR" altLang="sr-Latn-RS" sz="3200" b="1" dirty="0"/>
              <a:t>PRAKTIČNI SAVIJETI – PRAKSA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7B01C64-06AA-408B-82FA-8266BE0A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b="1" dirty="0"/>
              <a:t>shvatiti i razumjeti </a:t>
            </a:r>
            <a:r>
              <a:rPr lang="hr-HR" altLang="sr-Latn-RS" sz="2800" dirty="0"/>
              <a:t>problem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b="1" dirty="0"/>
              <a:t>dodatno</a:t>
            </a:r>
            <a:r>
              <a:rPr lang="hr-HR" altLang="sr-Latn-RS" sz="2800" dirty="0"/>
              <a:t> se educirati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oboružati se </a:t>
            </a:r>
            <a:r>
              <a:rPr lang="hr-HR" altLang="sr-Latn-RS" sz="2800" b="1" dirty="0"/>
              <a:t>strpljenjem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b="1" dirty="0"/>
              <a:t>obraćati </a:t>
            </a:r>
            <a:r>
              <a:rPr lang="hr-HR" altLang="sr-Latn-RS" sz="2800" dirty="0"/>
              <a:t>mu se imenom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posjesti dijete </a:t>
            </a:r>
            <a:r>
              <a:rPr lang="hr-HR" altLang="sr-Latn-RS" sz="2800" b="1" dirty="0"/>
              <a:t>bliže nastavniku</a:t>
            </a:r>
            <a:r>
              <a:rPr lang="hr-HR" altLang="sr-Latn-RS" sz="2800" dirty="0"/>
              <a:t> radi lakšeg nadzora i uputa za rad – govoriti glasno i razgovjetno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sz="2800" dirty="0"/>
              <a:t>paziti na </a:t>
            </a:r>
            <a:r>
              <a:rPr lang="hr-HR" altLang="sr-Latn-RS" sz="2800" b="1" dirty="0"/>
              <a:t>kvalitetu nastavnih i ispitnih listića i materijala</a:t>
            </a:r>
            <a:r>
              <a:rPr lang="hr-HR" altLang="sr-Latn-RS" sz="2800" dirty="0"/>
              <a:t> (jezik, jasna i jednostavna pitanja, </a:t>
            </a:r>
            <a:r>
              <a:rPr lang="hr-HR" altLang="sr-Latn-RS" sz="2800" dirty="0" err="1"/>
              <a:t>rich</a:t>
            </a:r>
            <a:r>
              <a:rPr lang="hr-HR" altLang="sr-Latn-RS" sz="2800" dirty="0"/>
              <a:t> </a:t>
            </a:r>
            <a:r>
              <a:rPr lang="hr-HR" altLang="sr-Latn-RS" sz="2800" dirty="0" err="1"/>
              <a:t>text</a:t>
            </a:r>
            <a:r>
              <a:rPr lang="hr-HR" altLang="sr-Latn-RS" sz="2800" dirty="0"/>
              <a:t>, detaljno opisivati slike, grafikone ili </a:t>
            </a:r>
            <a:r>
              <a:rPr lang="hr-HR" altLang="sr-Latn-RS" sz="2800" dirty="0" err="1"/>
              <a:t>videe</a:t>
            </a:r>
            <a:r>
              <a:rPr lang="hr-HR" altLang="sr-Latn-RS" sz="2800" dirty="0"/>
              <a:t>), pojednostaviti opisivanje i izbaciti nepotrebne detalje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r-HR" altLang="sr-Latn-R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32885-6B28-4710-8669-EB3347A4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BD8F27-62CB-4FA3-869A-C79E549B4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dirty="0"/>
              <a:t>koristiti se različitim </a:t>
            </a:r>
            <a:r>
              <a:rPr lang="hr-HR" altLang="sr-Latn-RS" b="1" dirty="0"/>
              <a:t>načinima ispitivanja i ocjenjivanja</a:t>
            </a:r>
            <a:r>
              <a:rPr lang="hr-HR" altLang="sr-Latn-RS" dirty="0"/>
              <a:t> (paziti na vrijeme, količinu i težinu)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b="1" dirty="0"/>
              <a:t>ohrabrivati</a:t>
            </a:r>
            <a:r>
              <a:rPr lang="hr-HR" altLang="sr-Latn-RS" dirty="0"/>
              <a:t> učenika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dirty="0"/>
              <a:t>koristiti različite metode (taktilne, dramatizacija, veći font na kontrastnom papiru, individualizirani pristup)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dirty="0"/>
              <a:t>u odnosima i radu biti </a:t>
            </a:r>
            <a:r>
              <a:rPr lang="hr-HR" altLang="sr-Latn-RS" b="1" dirty="0"/>
              <a:t>kreativan, pozitivan, uporan i dosljedan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dirty="0"/>
              <a:t>dogovoriti suradnju s ostalim učenicima u razredu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altLang="sr-Latn-RS" dirty="0"/>
              <a:t>Koristiti </a:t>
            </a:r>
            <a:r>
              <a:rPr lang="hr-HR" altLang="sr-Latn-RS" dirty="0" err="1"/>
              <a:t>suvrmenea</a:t>
            </a:r>
            <a:r>
              <a:rPr lang="hr-HR" altLang="sr-Latn-RS" dirty="0"/>
              <a:t> sredstva i pomagala (govoreći globus ili karte, audio vodič na Google </a:t>
            </a:r>
            <a:r>
              <a:rPr lang="hr-HR" altLang="sr-Latn-RS" dirty="0" err="1"/>
              <a:t>maps</a:t>
            </a:r>
            <a:r>
              <a:rPr lang="hr-HR" altLang="sr-Latn-RS" dirty="0"/>
              <a:t>, audio tekst na pojedinim stranicama)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78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18826-CFB7-423B-B290-0152E574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Nastavne metode i pomagala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09C630-D83F-4BFC-ABD3-169B3D42E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usmeno</a:t>
            </a:r>
            <a:r>
              <a:rPr lang="hr-HR" dirty="0"/>
              <a:t> izražavanje i razgovor (izbjegavati šumove)</a:t>
            </a:r>
          </a:p>
          <a:p>
            <a:r>
              <a:rPr lang="hr-HR" b="1" dirty="0"/>
              <a:t>demonstracija</a:t>
            </a:r>
            <a:r>
              <a:rPr lang="hr-HR" dirty="0"/>
              <a:t> (opisna)</a:t>
            </a:r>
          </a:p>
          <a:p>
            <a:r>
              <a:rPr lang="hr-HR" dirty="0"/>
              <a:t>Nastavna pomagala: </a:t>
            </a:r>
            <a:r>
              <a:rPr lang="hr-HR" dirty="0" err="1"/>
              <a:t>braillov</a:t>
            </a:r>
            <a:r>
              <a:rPr lang="hr-HR" dirty="0"/>
              <a:t> stroj, diktafon, računalo</a:t>
            </a:r>
          </a:p>
          <a:p>
            <a:r>
              <a:rPr lang="hr-HR" dirty="0"/>
              <a:t>Nastavna sredstva: prilagođeni udžbenici, taktilni atlas, prilagođeni modeli</a:t>
            </a:r>
          </a:p>
          <a:p>
            <a:r>
              <a:rPr lang="hr-HR" dirty="0"/>
              <a:t>Ocjenjivanje: objektivnost, izbjeći </a:t>
            </a:r>
            <a:r>
              <a:rPr lang="hr-HR" dirty="0" err="1"/>
              <a:t>prezaštićivanje</a:t>
            </a:r>
            <a:r>
              <a:rPr lang="hr-HR" dirty="0"/>
              <a:t>, preferirati usmeno</a:t>
            </a:r>
          </a:p>
        </p:txBody>
      </p:sp>
    </p:spTree>
    <p:extLst>
      <p:ext uri="{BB962C8B-B14F-4D97-AF65-F5344CB8AC3E}">
        <p14:creationId xmlns:p14="http://schemas.microsoft.com/office/powerpoint/2010/main" val="34050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8F28E-CA8E-4196-A700-F066FDAE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82093A-5765-4EFB-B85E-4054F5488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https://www.sfzg.unizg.hr/_download/repository/Osobe_sa_ostecenjima_vida_-_nasi_pacijenti_Vodic_za_zdravstvene_djelatnike_6MB_2018.pdf</a:t>
            </a:r>
            <a:endParaRPr lang="hr-HR" dirty="0"/>
          </a:p>
          <a:p>
            <a:r>
              <a:rPr lang="hr-HR" dirty="0">
                <a:hlinkClick r:id="rId3"/>
              </a:rPr>
              <a:t>https://vkljucitev.wordpress.com/geography-in-a-different-way/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17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7C882BF-5091-4A40-BA7E-0D10479C3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3382"/>
            <a:ext cx="9144000" cy="5195087"/>
          </a:xfrm>
          <a:prstGeom prst="rect">
            <a:avLst/>
          </a:prstGeom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r>
              <a:rPr lang="hr-HR" sz="2600">
                <a:latin typeface="Comfortaa" panose="020B0604020202020204" charset="0"/>
              </a:rPr>
              <a:t>mladen</a:t>
            </a:r>
            <a:r>
              <a:rPr lang="hr-HR" sz="2600" dirty="0">
                <a:latin typeface="Comfortaa" panose="020B0604020202020204" charset="0"/>
              </a:rPr>
              <a:t>.tota@gmail.com</a:t>
            </a:r>
            <a:endParaRPr sz="2600" dirty="0">
              <a:latin typeface="Comfortaa" panose="020B060402020202020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1589CF44-1AD5-4E76-8AF4-EF5C3D781C5B}"/>
              </a:ext>
            </a:extLst>
          </p:cNvPr>
          <p:cNvSpPr/>
          <p:nvPr/>
        </p:nvSpPr>
        <p:spPr>
          <a:xfrm>
            <a:off x="159798" y="142043"/>
            <a:ext cx="2104008" cy="78903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0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B3B78-5673-4145-80D7-445438A3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Uključivanje i raznolikost</a:t>
            </a:r>
          </a:p>
        </p:txBody>
      </p:sp>
      <p:sp>
        <p:nvSpPr>
          <p:cNvPr id="4" name="Google Shape;96;p2">
            <a:extLst>
              <a:ext uri="{FF2B5EF4-FFF2-40B4-BE49-F238E27FC236}">
                <a16:creationId xmlns:a16="http://schemas.microsoft.com/office/drawing/2014/main" id="{5F610F2C-A4D0-44FF-9F6E-41236C1B8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r>
              <a:rPr lang="hr-HR" sz="2200" dirty="0">
                <a:latin typeface="Comfortaa" panose="020B0604020202020204" charset="0"/>
              </a:rPr>
              <a:t>Uključivanje ili </a:t>
            </a:r>
            <a:r>
              <a:rPr lang="hr-HR" sz="2200" dirty="0" err="1">
                <a:latin typeface="Comfortaa" panose="020B0604020202020204" charset="0"/>
              </a:rPr>
              <a:t>inkluzija</a:t>
            </a:r>
            <a:r>
              <a:rPr lang="hr-HR" sz="2200" dirty="0">
                <a:latin typeface="Comfortaa" panose="020B0604020202020204" charset="0"/>
              </a:rPr>
              <a:t> podrazumijeva društveno i kulturološko uključivanje različitih skupina i pojedinaca unutar određene strukture.</a:t>
            </a: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lang="hr-HR" sz="2200" dirty="0">
              <a:latin typeface="Comfortaa" panose="020B0604020202020204" charset="0"/>
            </a:endParaRP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lang="hr-HR" sz="2200" dirty="0">
              <a:latin typeface="Comfortaa" panose="020B0604020202020204" charset="0"/>
            </a:endParaRP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lang="hr-HR" sz="2200" dirty="0">
              <a:latin typeface="Comfortaa" panose="020B0604020202020204" charset="0"/>
            </a:endParaRP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lang="hr-HR" sz="2200" dirty="0">
              <a:latin typeface="Comfortaa" panose="020B0604020202020204" charset="0"/>
            </a:endParaRP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lang="hr-HR" sz="2200" dirty="0">
              <a:latin typeface="Comfortaa" panose="020B0604020202020204" charset="0"/>
            </a:endParaRP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lang="hr-HR" sz="2200" dirty="0">
              <a:latin typeface="Comfortaa" panose="020B0604020202020204" charset="0"/>
            </a:endParaRPr>
          </a:p>
          <a:p>
            <a:pPr marL="660400" indent="-457200">
              <a:lnSpc>
                <a:spcPct val="115000"/>
              </a:lnSpc>
              <a:spcBef>
                <a:spcPts val="0"/>
              </a:spcBef>
              <a:buSzPts val="3200"/>
            </a:pPr>
            <a:endParaRPr sz="2200" dirty="0">
              <a:latin typeface="Comfortaa" panose="020B060402020202020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E02C338-808A-4A0A-9A26-4BF919E6B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4" t="39206" r="14490" b="22517"/>
          <a:stretch/>
        </p:blipFill>
        <p:spPr>
          <a:xfrm>
            <a:off x="402877" y="2775858"/>
            <a:ext cx="8338246" cy="2383971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019AFF2-0440-45AD-B39E-85103FF865EC}"/>
              </a:ext>
            </a:extLst>
          </p:cNvPr>
          <p:cNvSpPr/>
          <p:nvPr/>
        </p:nvSpPr>
        <p:spPr>
          <a:xfrm>
            <a:off x="1097280" y="5254752"/>
            <a:ext cx="6437376" cy="9631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solidFill>
                  <a:srgbClr val="0070C0"/>
                </a:solidFill>
              </a:rPr>
              <a:t>uključivanje = </a:t>
            </a:r>
            <a:r>
              <a:rPr lang="hr-HR" sz="1800" dirty="0">
                <a:solidFill>
                  <a:srgbClr val="0070C0"/>
                </a:solidFill>
              </a:rPr>
              <a:t>integracija s interakcijom</a:t>
            </a:r>
          </a:p>
          <a:p>
            <a:pPr algn="ctr"/>
            <a:r>
              <a:rPr lang="hr-HR" sz="1800" b="1" dirty="0">
                <a:solidFill>
                  <a:srgbClr val="0070C0"/>
                </a:solidFill>
              </a:rPr>
              <a:t>raznolikost</a:t>
            </a:r>
            <a:r>
              <a:rPr lang="hr-HR" sz="1800" dirty="0">
                <a:solidFill>
                  <a:srgbClr val="0070C0"/>
                </a:solidFill>
              </a:rPr>
              <a:t> = poticaj za učenje i uklanjanje predrasuda</a:t>
            </a:r>
          </a:p>
        </p:txBody>
      </p:sp>
    </p:spTree>
    <p:extLst>
      <p:ext uri="{BB962C8B-B14F-4D97-AF65-F5344CB8AC3E}">
        <p14:creationId xmlns:p14="http://schemas.microsoft.com/office/powerpoint/2010/main" val="379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F0206C-D80D-46F9-B53D-FF6E1189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s manje mogućnosti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10240A-5953-47C7-BA7C-A59CFEAD1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D17830-2274-4056-BB2E-C5003F273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7" t="26145" r="14898" b="11451"/>
          <a:stretch/>
        </p:blipFill>
        <p:spPr>
          <a:xfrm>
            <a:off x="259359" y="2239347"/>
            <a:ext cx="8746962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ontent Placeholder 4">
            <a:extLst>
              <a:ext uri="{FF2B5EF4-FFF2-40B4-BE49-F238E27FC236}">
                <a16:creationId xmlns:a16="http://schemas.microsoft.com/office/drawing/2014/main" id="{28EEAC26-1062-4EFB-9F22-76AFF8C3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hr-HR" altLang="sr-Latn-RS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7192DFC-36A9-4A12-9B67-7FA20D61C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008143"/>
              </p:ext>
            </p:extLst>
          </p:nvPr>
        </p:nvGraphicFramePr>
        <p:xfrm>
          <a:off x="-1285875" y="-1000125"/>
          <a:ext cx="11809413" cy="846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CAF49936-C57A-46D7-8085-4CD04BC8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4362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TEŠKOĆE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>
                <a:solidFill>
                  <a:srgbClr val="FF0000"/>
                </a:solidFill>
              </a:rPr>
              <a:t>1. Oštećenje vida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2. Oštećenje sluha </a:t>
            </a:r>
          </a:p>
          <a:p>
            <a:pPr>
              <a:lnSpc>
                <a:spcPct val="80000"/>
              </a:lnSpc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3. Poremećaji govorno-glasovne komunikacije i specifične teškoće u učenju </a:t>
            </a:r>
          </a:p>
          <a:p>
            <a:pPr>
              <a:lnSpc>
                <a:spcPct val="80000"/>
              </a:lnSpc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4. Tjelesni invaliditet i kronične bolesti </a:t>
            </a:r>
          </a:p>
          <a:p>
            <a:pPr>
              <a:lnSpc>
                <a:spcPct val="80000"/>
              </a:lnSpc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5. Mentalna retardacija </a:t>
            </a:r>
          </a:p>
          <a:p>
            <a:pPr>
              <a:lnSpc>
                <a:spcPct val="80000"/>
              </a:lnSpc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6. Poremećaji u ponašanju uvjetovani organskim faktorima ili </a:t>
            </a:r>
            <a:r>
              <a:rPr lang="hr-HR" altLang="sr-Latn-RS" sz="2400" b="1" dirty="0" err="1"/>
              <a:t>progredirajućim</a:t>
            </a:r>
            <a:r>
              <a:rPr lang="hr-HR" altLang="sr-Latn-RS" sz="2400" b="1" dirty="0"/>
              <a:t> psihopatološkim stanjem </a:t>
            </a:r>
          </a:p>
          <a:p>
            <a:pPr>
              <a:lnSpc>
                <a:spcPct val="80000"/>
              </a:lnSpc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7. Autizam </a:t>
            </a:r>
          </a:p>
          <a:p>
            <a:pPr>
              <a:lnSpc>
                <a:spcPct val="80000"/>
              </a:lnSpc>
            </a:pPr>
            <a:endParaRPr lang="hr-HR" altLang="sr-Latn-R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8. Postojanje više vrsta i stupnjeva teškoća u psihofizičkom razvoju 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2400" b="1" dirty="0"/>
          </a:p>
          <a:p>
            <a:pPr>
              <a:buFont typeface="Arial" panose="020B0604020202020204" pitchFamily="34" charset="0"/>
              <a:buNone/>
            </a:pPr>
            <a:endParaRPr lang="hr-HR" altLang="sr-Latn-R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CCDDFE-99CB-4F5B-9FAD-3F932BEF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Reci mi i sigurno ću zaboraviti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Pokaži mi možda zapamtim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Uključi me pa ću znati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Kineska poslovica</a:t>
            </a:r>
            <a:endParaRPr lang="hr-HR" sz="1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B6ADF4-4A49-4F90-86BA-606E2D36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ECED0E-B663-4A65-99F4-50941BDA4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16641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Razine oštećenja vida:</a:t>
            </a:r>
          </a:p>
          <a:p>
            <a:r>
              <a:rPr lang="hr-HR" dirty="0"/>
              <a:t>285 milijuna ljudi s poremećajima vida (40 milijuna slijepih)</a:t>
            </a:r>
          </a:p>
          <a:p>
            <a:r>
              <a:rPr lang="hr-HR" dirty="0"/>
              <a:t>Hrvatska 18 000 s invaliditetom temeljem oštećenja vida (6 000 slijepih)</a:t>
            </a:r>
          </a:p>
          <a:p>
            <a:r>
              <a:rPr lang="hr-HR" dirty="0"/>
              <a:t>Sljepoća vs. slabovidnost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66C5AF-B52E-4574-A47A-08836A45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841" y="1725027"/>
            <a:ext cx="4059990" cy="40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725FD-098D-422D-886D-41AD1FD9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36E9AD4-C9C5-41DF-BEFF-4A327E17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dirty="0"/>
              <a:t>Djeca s oštećenjem vida:</a:t>
            </a:r>
          </a:p>
          <a:p>
            <a:pPr lvl="1"/>
            <a:r>
              <a:rPr lang="hr-HR" dirty="0"/>
              <a:t>Više od 40% oštrine s tendencijom pogoršanja</a:t>
            </a:r>
          </a:p>
          <a:p>
            <a:pPr lvl="1"/>
            <a:r>
              <a:rPr lang="hr-HR" dirty="0"/>
              <a:t>10-40% oštrine (slabovidna djeca)</a:t>
            </a:r>
          </a:p>
          <a:p>
            <a:pPr lvl="1"/>
            <a:r>
              <a:rPr lang="hr-HR" dirty="0"/>
              <a:t>Djeca s oštrinom 5-10% (slijepa djeca)</a:t>
            </a:r>
          </a:p>
          <a:p>
            <a:pPr lvl="1"/>
            <a:endParaRPr lang="hr-HR" dirty="0"/>
          </a:p>
          <a:p>
            <a:r>
              <a:rPr lang="hr-HR" dirty="0"/>
              <a:t>Edukacija i pomoć – COO Vinko Bek</a:t>
            </a:r>
          </a:p>
        </p:txBody>
      </p:sp>
    </p:spTree>
    <p:extLst>
      <p:ext uri="{BB962C8B-B14F-4D97-AF65-F5344CB8AC3E}">
        <p14:creationId xmlns:p14="http://schemas.microsoft.com/office/powerpoint/2010/main" val="242018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4BD73-7A2D-4520-989C-ED79B794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1C9A25-C34B-490F-94BA-D15461D5C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hr-HR" dirty="0"/>
              <a:t>Kako pristupiti slijepoj osobi?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7C5F09-0F6B-4EF7-851F-DBE2E03A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20" t="25275" r="28543" b="16558"/>
          <a:stretch/>
        </p:blipFill>
        <p:spPr>
          <a:xfrm>
            <a:off x="5743853" y="0"/>
            <a:ext cx="3187083" cy="6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674</Words>
  <Application>Microsoft Office PowerPoint</Application>
  <PresentationFormat>Prikaz na zaslonu (4:3)</PresentationFormat>
  <Paragraphs>115</Paragraphs>
  <Slides>17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Calibri</vt:lpstr>
      <vt:lpstr>Pacifico</vt:lpstr>
      <vt:lpstr>Comfortaa</vt:lpstr>
      <vt:lpstr>Arial Narrow</vt:lpstr>
      <vt:lpstr>Arial</vt:lpstr>
      <vt:lpstr>Times New Roman</vt:lpstr>
      <vt:lpstr>Office Theme</vt:lpstr>
      <vt:lpstr>Rad sa slijepim učenikom u nastavi geografije </vt:lpstr>
      <vt:lpstr>Uključivanje i raznolikost</vt:lpstr>
      <vt:lpstr>Učenici s manje mogućnosti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PRAKTIČNI SAVIJETI – TEORIJA </vt:lpstr>
      <vt:lpstr>PowerPoint prezentacija</vt:lpstr>
      <vt:lpstr>PRAKTIČNI SAVIJETI – ČINJENICE </vt:lpstr>
      <vt:lpstr>PRAKTIČNI SAVIJETI – PRAKSA </vt:lpstr>
      <vt:lpstr>PowerPoint prezentacija</vt:lpstr>
      <vt:lpstr>Nastavne metode i pomagala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Sajam uključivih projekata</dc:title>
  <dc:creator>Maja</dc:creator>
  <cp:lastModifiedBy>Mladen Tota</cp:lastModifiedBy>
  <cp:revision>32</cp:revision>
  <cp:lastPrinted>2022-03-09T14:52:02Z</cp:lastPrinted>
  <dcterms:created xsi:type="dcterms:W3CDTF">2021-06-09T06:26:05Z</dcterms:created>
  <dcterms:modified xsi:type="dcterms:W3CDTF">2023-06-28T20:59:26Z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0x010100FAE4334537222340BAE106617CA65FBC</vt:lpwstr>
  </property>
</Properties>
</file>